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34" r:id="rId1"/>
  </p:sldMasterIdLst>
  <p:notesMasterIdLst>
    <p:notesMasterId r:id="rId5"/>
  </p:notesMasterIdLst>
  <p:sldIdLst>
    <p:sldId id="257" r:id="rId2"/>
    <p:sldId id="261" r:id="rId3"/>
    <p:sldId id="262" r:id="rId4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51" autoAdjust="0"/>
  </p:normalViewPr>
  <p:slideViewPr>
    <p:cSldViewPr>
      <p:cViewPr varScale="1">
        <p:scale>
          <a:sx n="117" d="100"/>
          <a:sy n="117" d="100"/>
        </p:scale>
        <p:origin x="13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8CC1B-E0E0-4A15-A0A5-DA1BB79897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A003C3-E1C5-4FF7-B814-3A072C07D65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rgbClr val="7030A0"/>
              </a:solidFill>
              <a:effectLst/>
            </a:rPr>
            <a:t>Федеральные </a:t>
          </a:r>
          <a:r>
            <a:rPr lang="ru-RU" sz="1400" b="1" dirty="0" smtClean="0">
              <a:solidFill>
                <a:srgbClr val="7030A0"/>
              </a:solidFill>
              <a:effectLst/>
            </a:rPr>
            <a:t>льготы</a:t>
          </a:r>
          <a:endParaRPr lang="ru-RU" sz="1400" b="1" dirty="0">
            <a:solidFill>
              <a:srgbClr val="7030A0"/>
            </a:solidFill>
            <a:effectLst/>
          </a:endParaRPr>
        </a:p>
      </dgm:t>
    </dgm:pt>
    <dgm:pt modelId="{4FFDB933-0483-4093-A3AF-1FD26392246C}" type="parTrans" cxnId="{44FABBC7-4526-4248-880B-7785D712DC0A}">
      <dgm:prSet/>
      <dgm:spPr/>
      <dgm:t>
        <a:bodyPr/>
        <a:lstStyle/>
        <a:p>
          <a:endParaRPr lang="ru-RU"/>
        </a:p>
      </dgm:t>
    </dgm:pt>
    <dgm:pt modelId="{5CD080AA-9CC5-4133-84C1-FF7B9E5FA19A}" type="sibTrans" cxnId="{44FABBC7-4526-4248-880B-7785D712DC0A}">
      <dgm:prSet/>
      <dgm:spPr/>
      <dgm:t>
        <a:bodyPr/>
        <a:lstStyle/>
        <a:p>
          <a:endParaRPr lang="ru-RU"/>
        </a:p>
      </dgm:t>
    </dgm:pt>
    <dgm:pt modelId="{7E23FD04-1113-478D-A4FA-BCE181D91AF7}" type="pres">
      <dgm:prSet presAssocID="{9DC8CC1B-E0E0-4A15-A0A5-DA1BB79897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EF893E-7297-465B-B9F3-ACF03B422C39}" type="pres">
      <dgm:prSet presAssocID="{FDA003C3-E1C5-4FF7-B814-3A072C07D65B}" presName="parentText" presStyleLbl="node1" presStyleIdx="0" presStyleCnt="1" custScaleY="207491" custLinFactNeighborX="-224" custLinFactNeighborY="304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FABBC7-4526-4248-880B-7785D712DC0A}" srcId="{9DC8CC1B-E0E0-4A15-A0A5-DA1BB7989792}" destId="{FDA003C3-E1C5-4FF7-B814-3A072C07D65B}" srcOrd="0" destOrd="0" parTransId="{4FFDB933-0483-4093-A3AF-1FD26392246C}" sibTransId="{5CD080AA-9CC5-4133-84C1-FF7B9E5FA19A}"/>
    <dgm:cxn modelId="{EED86222-EB7F-434B-86C6-975C854F4205}" type="presOf" srcId="{9DC8CC1B-E0E0-4A15-A0A5-DA1BB7989792}" destId="{7E23FD04-1113-478D-A4FA-BCE181D91AF7}" srcOrd="0" destOrd="0" presId="urn:microsoft.com/office/officeart/2005/8/layout/vList2"/>
    <dgm:cxn modelId="{F56A9CF6-CEC5-4142-B5B3-9FDE0A2F91DD}" type="presOf" srcId="{FDA003C3-E1C5-4FF7-B814-3A072C07D65B}" destId="{96EF893E-7297-465B-B9F3-ACF03B422C39}" srcOrd="0" destOrd="0" presId="urn:microsoft.com/office/officeart/2005/8/layout/vList2"/>
    <dgm:cxn modelId="{D281E9CF-9E73-41F3-8803-7FCCABC9B322}" type="presParOf" srcId="{7E23FD04-1113-478D-A4FA-BCE181D91AF7}" destId="{96EF893E-7297-465B-B9F3-ACF03B422C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C8CC1B-E0E0-4A15-A0A5-DA1BB79897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A003C3-E1C5-4FF7-B814-3A072C07D65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rgbClr val="7030A0"/>
              </a:solidFill>
              <a:effectLst/>
            </a:rPr>
            <a:t>Федеральные льготы (вычет «6 соток</a:t>
          </a:r>
          <a:r>
            <a:rPr lang="ru-RU" sz="1400" b="1" dirty="0" smtClean="0">
              <a:solidFill>
                <a:srgbClr val="7030A0"/>
              </a:solidFill>
              <a:effectLst/>
            </a:rPr>
            <a:t>»)</a:t>
          </a:r>
          <a:endParaRPr lang="ru-RU" sz="1400" b="1" dirty="0">
            <a:solidFill>
              <a:srgbClr val="7030A0"/>
            </a:solidFill>
            <a:effectLst/>
          </a:endParaRPr>
        </a:p>
      </dgm:t>
    </dgm:pt>
    <dgm:pt modelId="{4FFDB933-0483-4093-A3AF-1FD26392246C}" type="parTrans" cxnId="{44FABBC7-4526-4248-880B-7785D712DC0A}">
      <dgm:prSet/>
      <dgm:spPr/>
      <dgm:t>
        <a:bodyPr/>
        <a:lstStyle/>
        <a:p>
          <a:endParaRPr lang="ru-RU"/>
        </a:p>
      </dgm:t>
    </dgm:pt>
    <dgm:pt modelId="{5CD080AA-9CC5-4133-84C1-FF7B9E5FA19A}" type="sibTrans" cxnId="{44FABBC7-4526-4248-880B-7785D712DC0A}">
      <dgm:prSet/>
      <dgm:spPr/>
      <dgm:t>
        <a:bodyPr/>
        <a:lstStyle/>
        <a:p>
          <a:endParaRPr lang="ru-RU"/>
        </a:p>
      </dgm:t>
    </dgm:pt>
    <dgm:pt modelId="{7E23FD04-1113-478D-A4FA-BCE181D91AF7}" type="pres">
      <dgm:prSet presAssocID="{9DC8CC1B-E0E0-4A15-A0A5-DA1BB79897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EF893E-7297-465B-B9F3-ACF03B422C39}" type="pres">
      <dgm:prSet presAssocID="{FDA003C3-E1C5-4FF7-B814-3A072C07D65B}" presName="parentText" presStyleLbl="node1" presStyleIdx="0" presStyleCnt="1" custLinFactNeighborX="-1667" custLinFactNeighborY="-500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1F0A75-A0F8-4668-A874-465B4F278BA2}" type="presOf" srcId="{FDA003C3-E1C5-4FF7-B814-3A072C07D65B}" destId="{96EF893E-7297-465B-B9F3-ACF03B422C39}" srcOrd="0" destOrd="0" presId="urn:microsoft.com/office/officeart/2005/8/layout/vList2"/>
    <dgm:cxn modelId="{44FABBC7-4526-4248-880B-7785D712DC0A}" srcId="{9DC8CC1B-E0E0-4A15-A0A5-DA1BB7989792}" destId="{FDA003C3-E1C5-4FF7-B814-3A072C07D65B}" srcOrd="0" destOrd="0" parTransId="{4FFDB933-0483-4093-A3AF-1FD26392246C}" sibTransId="{5CD080AA-9CC5-4133-84C1-FF7B9E5FA19A}"/>
    <dgm:cxn modelId="{BD1A0BD1-1D3D-452C-8F83-C5FD438DC744}" type="presOf" srcId="{9DC8CC1B-E0E0-4A15-A0A5-DA1BB7989792}" destId="{7E23FD04-1113-478D-A4FA-BCE181D91AF7}" srcOrd="0" destOrd="0" presId="urn:microsoft.com/office/officeart/2005/8/layout/vList2"/>
    <dgm:cxn modelId="{86094754-AD81-4B57-8DCB-FBC72FBFAF54}" type="presParOf" srcId="{7E23FD04-1113-478D-A4FA-BCE181D91AF7}" destId="{96EF893E-7297-465B-B9F3-ACF03B422C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C8CC1B-E0E0-4A15-A0A5-DA1BB79897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A003C3-E1C5-4FF7-B814-3A072C07D65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 rtl="0">
            <a:lnSpc>
              <a:spcPct val="100000"/>
            </a:lnSpc>
            <a:spcAft>
              <a:spcPts val="0"/>
            </a:spcAft>
          </a:pPr>
          <a:endParaRPr lang="ru-RU" sz="18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rgbClr val="7030A0"/>
              </a:solidFill>
              <a:effectLst/>
            </a:rPr>
            <a:t>Закон Самарской области от 06.11.2002 № 86-ГД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1100" b="1" i="1" dirty="0">
            <a:solidFill>
              <a:srgbClr val="7030A0"/>
            </a:solidFill>
            <a:effectLst/>
          </a:endParaRPr>
        </a:p>
      </dgm:t>
    </dgm:pt>
    <dgm:pt modelId="{4FFDB933-0483-4093-A3AF-1FD26392246C}" type="parTrans" cxnId="{44FABBC7-4526-4248-880B-7785D712DC0A}">
      <dgm:prSet/>
      <dgm:spPr/>
      <dgm:t>
        <a:bodyPr/>
        <a:lstStyle/>
        <a:p>
          <a:endParaRPr lang="ru-RU"/>
        </a:p>
      </dgm:t>
    </dgm:pt>
    <dgm:pt modelId="{5CD080AA-9CC5-4133-84C1-FF7B9E5FA19A}" type="sibTrans" cxnId="{44FABBC7-4526-4248-880B-7785D712DC0A}">
      <dgm:prSet/>
      <dgm:spPr/>
      <dgm:t>
        <a:bodyPr/>
        <a:lstStyle/>
        <a:p>
          <a:endParaRPr lang="ru-RU"/>
        </a:p>
      </dgm:t>
    </dgm:pt>
    <dgm:pt modelId="{7E23FD04-1113-478D-A4FA-BCE181D91AF7}" type="pres">
      <dgm:prSet presAssocID="{9DC8CC1B-E0E0-4A15-A0A5-DA1BB79897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EF893E-7297-465B-B9F3-ACF03B422C39}" type="pres">
      <dgm:prSet presAssocID="{FDA003C3-E1C5-4FF7-B814-3A072C07D65B}" presName="parentText" presStyleLbl="node1" presStyleIdx="0" presStyleCnt="1" custScaleY="126835" custLinFactNeighborX="11" custLinFactNeighborY="-132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759249-FE38-4091-9239-C4FA43CD5639}" type="presOf" srcId="{FDA003C3-E1C5-4FF7-B814-3A072C07D65B}" destId="{96EF893E-7297-465B-B9F3-ACF03B422C39}" srcOrd="0" destOrd="0" presId="urn:microsoft.com/office/officeart/2005/8/layout/vList2"/>
    <dgm:cxn modelId="{BFA7CFA8-AD7E-45E4-8A8E-02AACD451B74}" type="presOf" srcId="{9DC8CC1B-E0E0-4A15-A0A5-DA1BB7989792}" destId="{7E23FD04-1113-478D-A4FA-BCE181D91AF7}" srcOrd="0" destOrd="0" presId="urn:microsoft.com/office/officeart/2005/8/layout/vList2"/>
    <dgm:cxn modelId="{44FABBC7-4526-4248-880B-7785D712DC0A}" srcId="{9DC8CC1B-E0E0-4A15-A0A5-DA1BB7989792}" destId="{FDA003C3-E1C5-4FF7-B814-3A072C07D65B}" srcOrd="0" destOrd="0" parTransId="{4FFDB933-0483-4093-A3AF-1FD26392246C}" sibTransId="{5CD080AA-9CC5-4133-84C1-FF7B9E5FA19A}"/>
    <dgm:cxn modelId="{83CBCAC9-5ACD-4BBE-B3F6-3C8C42E75ED8}" type="presParOf" srcId="{7E23FD04-1113-478D-A4FA-BCE181D91AF7}" destId="{96EF893E-7297-465B-B9F3-ACF03B422C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F893E-7297-465B-B9F3-ACF03B422C39}">
      <dsp:nvSpPr>
        <dsp:cNvPr id="0" name=""/>
        <dsp:cNvSpPr/>
      </dsp:nvSpPr>
      <dsp:spPr>
        <a:xfrm>
          <a:off x="0" y="56251"/>
          <a:ext cx="5328591" cy="42442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>
              <a:solidFill>
                <a:srgbClr val="7030A0"/>
              </a:solidFill>
              <a:effectLst/>
            </a:rPr>
            <a:t>Федеральные </a:t>
          </a:r>
          <a:r>
            <a:rPr lang="ru-RU" sz="1400" b="1" kern="1200" dirty="0" smtClean="0">
              <a:solidFill>
                <a:srgbClr val="7030A0"/>
              </a:solidFill>
              <a:effectLst/>
            </a:rPr>
            <a:t>льготы</a:t>
          </a:r>
          <a:endParaRPr lang="ru-RU" sz="1400" b="1" kern="1200" dirty="0">
            <a:solidFill>
              <a:srgbClr val="7030A0"/>
            </a:solidFill>
            <a:effectLst/>
          </a:endParaRPr>
        </a:p>
      </dsp:txBody>
      <dsp:txXfrm>
        <a:off x="20719" y="76970"/>
        <a:ext cx="5287153" cy="382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F893E-7297-465B-B9F3-ACF03B422C39}">
      <dsp:nvSpPr>
        <dsp:cNvPr id="0" name=""/>
        <dsp:cNvSpPr/>
      </dsp:nvSpPr>
      <dsp:spPr>
        <a:xfrm>
          <a:off x="0" y="0"/>
          <a:ext cx="4176464" cy="63648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>
              <a:solidFill>
                <a:srgbClr val="7030A0"/>
              </a:solidFill>
              <a:effectLst/>
            </a:rPr>
            <a:t>Федеральные льготы (вычет «6 соток</a:t>
          </a:r>
          <a:r>
            <a:rPr lang="ru-RU" sz="1400" b="1" kern="1200" dirty="0" smtClean="0">
              <a:solidFill>
                <a:srgbClr val="7030A0"/>
              </a:solidFill>
              <a:effectLst/>
            </a:rPr>
            <a:t>»)</a:t>
          </a:r>
          <a:endParaRPr lang="ru-RU" sz="1400" b="1" kern="1200" dirty="0">
            <a:solidFill>
              <a:srgbClr val="7030A0"/>
            </a:solidFill>
            <a:effectLst/>
          </a:endParaRPr>
        </a:p>
      </dsp:txBody>
      <dsp:txXfrm>
        <a:off x="31070" y="31070"/>
        <a:ext cx="4114324" cy="574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F893E-7297-465B-B9F3-ACF03B422C39}">
      <dsp:nvSpPr>
        <dsp:cNvPr id="0" name=""/>
        <dsp:cNvSpPr/>
      </dsp:nvSpPr>
      <dsp:spPr>
        <a:xfrm>
          <a:off x="0" y="0"/>
          <a:ext cx="8712968" cy="25772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rgbClr val="7030A0"/>
              </a:solidFill>
              <a:effectLst/>
            </a:rPr>
            <a:t>Закон Самарской области от 06.11.2002 № 86-ГД </a:t>
          </a:r>
        </a:p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1100" b="1" i="1" kern="1200" dirty="0">
            <a:solidFill>
              <a:srgbClr val="7030A0"/>
            </a:solidFill>
            <a:effectLst/>
          </a:endParaRPr>
        </a:p>
      </dsp:txBody>
      <dsp:txXfrm>
        <a:off x="12581" y="12581"/>
        <a:ext cx="8687806" cy="232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269C10DC-C38E-4823-B8FA-A9525FF7A2DD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3ABCE864-7E0A-471B-91DB-DA6FB0D5DA1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0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CE864-7E0A-471B-91DB-DA6FB0D5DA1D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980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CE864-7E0A-471B-91DB-DA6FB0D5DA1D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649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CE864-7E0A-471B-91DB-DA6FB0D5DA1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914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880B2E0-6459-4D32-9E51-880203630269}" type="datetimeFigureOut">
              <a:rPr lang="ru-RU" smtClean="0"/>
              <a:pPr/>
              <a:t>26.05.2025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47CA9F-2EF0-4606-837E-357E9924677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Relationship Id="rId1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8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2839260616"/>
              </p:ext>
            </p:extLst>
          </p:nvPr>
        </p:nvGraphicFramePr>
        <p:xfrm>
          <a:off x="359532" y="561775"/>
          <a:ext cx="5328592" cy="480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Горизонтальный свиток 17"/>
          <p:cNvSpPr/>
          <p:nvPr/>
        </p:nvSpPr>
        <p:spPr>
          <a:xfrm>
            <a:off x="611560" y="5852854"/>
            <a:ext cx="7992888" cy="792088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</a:rPr>
              <a:t>Если расчет налога пришел без учета льготы – подайте заявление в налоговый орган (лично, почтой, через МФЦ либо личный кабинет налогоплательщика)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6581001"/>
            <a:ext cx="51845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FF"/>
                </a:solidFill>
              </a:rPr>
              <a:t>Телефон: 8 800 2222222   </a:t>
            </a:r>
            <a:r>
              <a:rPr lang="en-US" sz="1200" b="1" dirty="0">
                <a:solidFill>
                  <a:srgbClr val="0000FF"/>
                </a:solidFill>
              </a:rPr>
              <a:t>www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nalog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gov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ru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7504" y="1124744"/>
            <a:ext cx="5760640" cy="3960440"/>
          </a:xfrm>
          <a:prstGeom prst="roundRect">
            <a:avLst>
              <a:gd name="adj" fmla="val 2417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герои СССР и герои РФ, лица награжденные орденом славы трех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степеней; участники и ветераны ВОВ, других боевых операций;  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военнослужащие (члены семей, из числа погибших)</a:t>
            </a:r>
          </a:p>
          <a:p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лица, подвергшиеся радиации, участники испытаний ядерного оружия,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(в т.ч. ставшие инвалидами)</a:t>
            </a:r>
            <a:endParaRPr lang="ru-RU" sz="1200" dirty="0">
              <a:solidFill>
                <a:schemeClr val="bg1"/>
              </a:solidFill>
            </a:endParaRPr>
          </a:p>
          <a:p>
            <a:endParaRPr lang="ru-RU" sz="1200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          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инвалиды </a:t>
            </a: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групп, инвалиды с детства, дети-инвалиды</a:t>
            </a:r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  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- пенсионеры всех категорий,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- «предпенсионеры» (женщины 55 лет, мужчины 60 лет)</a:t>
            </a:r>
          </a:p>
          <a:p>
            <a:pPr algn="just"/>
            <a:endParaRPr lang="ru-RU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лица, принимающие (принимавшие) участие в СВО; выполняющие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задачи на территориях Украины, ДНР, ЛНР, Запорожской и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Херсонской областей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сотрудники нацгвардии и органов внутренних дел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члены семей (супруга, дети) указанных лиц, в т.ч. погибших</a:t>
            </a:r>
          </a:p>
          <a:p>
            <a:pPr>
              <a:buFont typeface="Arial" pitchFamily="34" charset="0"/>
              <a:buChar char="•"/>
            </a:pP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- лица, осуществляющие профессиональную творческую деятельность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- лица, в отношении хоз.построек площадью не более </a:t>
            </a: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кв.м.</a:t>
            </a:r>
          </a:p>
          <a:p>
            <a:endParaRPr lang="ru-RU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32" name="Picture 8" descr="Знак радиационной безопасности — «Осторожно радиация» в формате png с  прозрачным фоном — Abali.r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512" y="1881502"/>
            <a:ext cx="432048" cy="360040"/>
          </a:xfrm>
          <a:prstGeom prst="rect">
            <a:avLst/>
          </a:prstGeom>
          <a:noFill/>
        </p:spPr>
      </p:pic>
      <p:pic>
        <p:nvPicPr>
          <p:cNvPr id="1026" name="Picture 2" descr="Медаль – Бесплатные иконки: спорт и соревнования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1258472"/>
            <a:ext cx="432049" cy="370328"/>
          </a:xfrm>
          <a:prstGeom prst="rect">
            <a:avLst/>
          </a:prstGeom>
          <a:noFill/>
        </p:spPr>
      </p:pic>
      <p:pic>
        <p:nvPicPr>
          <p:cNvPr id="1030" name="Picture 6" descr="Инвалид – Бесплатные иконки: люди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179512" y="2348880"/>
            <a:ext cx="360040" cy="360040"/>
          </a:xfrm>
          <a:prstGeom prst="rect">
            <a:avLst/>
          </a:prstGeom>
          <a:noFill/>
        </p:spPr>
      </p:pic>
      <p:sp>
        <p:nvSpPr>
          <p:cNvPr id="1041" name="AutoShape 17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43" name="AutoShape 19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43000" y="5262297"/>
            <a:ext cx="8856984" cy="576064"/>
          </a:xfrm>
          <a:prstGeom prst="roundRect">
            <a:avLst>
              <a:gd name="adj" fmla="val 10155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льготы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сумма налога за 1 объект каждого вида </a:t>
            </a:r>
          </a:p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(квартира, дом, гараж или машино-место, хоз.строение)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012160" y="1124744"/>
            <a:ext cx="3024336" cy="3960440"/>
          </a:xfrm>
          <a:prstGeom prst="roundRect">
            <a:avLst>
              <a:gd name="adj" fmla="val 2853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дети-сироты, дети, оставшиеся без попечения родителей</a:t>
            </a:r>
          </a:p>
          <a:p>
            <a:pPr>
              <a:buFont typeface="Arial" pitchFamily="34" charset="0"/>
              <a:buChar char="•"/>
            </a:pPr>
            <a:endParaRPr lang="ru-RU" sz="1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многодетные семьи, имеющие на иждивении 3-х и более детей до достижения старшим ребенком 18 лет  или возраста 23 лет (при обучении)</a:t>
            </a:r>
          </a:p>
          <a:p>
            <a:pPr>
              <a:buFont typeface="Arial" pitchFamily="34" charset="0"/>
              <a:buChar char="•"/>
            </a:pPr>
            <a:endParaRPr lang="ru-RU" sz="1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лица, из числа детей-сирот, обучающихся по очной форме</a:t>
            </a:r>
          </a:p>
          <a:p>
            <a:pPr>
              <a:buFont typeface="Arial" pitchFamily="34" charset="0"/>
              <a:buChar char="•"/>
            </a:pPr>
            <a:endParaRPr lang="ru-RU" sz="1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граждане, имеющие на иждивении детей-инвалидов</a:t>
            </a:r>
          </a:p>
          <a:p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Picture 2" descr="Дети — Открытый бюджет Московской области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12360" y="4365104"/>
            <a:ext cx="1187624" cy="619134"/>
          </a:xfrm>
          <a:prstGeom prst="rect">
            <a:avLst/>
          </a:prstGeom>
          <a:noFill/>
        </p:spPr>
      </p:pic>
      <p:pic>
        <p:nvPicPr>
          <p:cNvPr id="6150" name="Picture 6" descr="Ancião, casal, idoso, juntos, avó, avô, baby boom, Envelhecimento da  Sociedade Preencher - Melhorar ícone de idosos, png | PNGWi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179512" y="2924944"/>
            <a:ext cx="504056" cy="36004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isometricOffAxis1Righ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6154" name="Picture 10" descr="Armee Soldaten Einheit Mit Gewehren Im Dienst über Myanmar Flagge Vektor  Illustration. Kriegskrise Nach Militärputsch. Vektor Abbildung -  Illustration von feuerwaffen, arme: 215648512, Desfrute da emoção das  apostas com a fortuna 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4704" y="3442586"/>
            <a:ext cx="972108" cy="587567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B/>
          </a:sp3d>
        </p:spPr>
      </p:pic>
      <p:pic>
        <p:nvPicPr>
          <p:cNvPr id="6158" name="Picture 14" descr="Векторы %D0%B3%D1%80%D1%83%D0%BF%D0%BF%D0%B0 %D0%BB%D1%8E%D0%B4%D0%B5%D0%B9  — скачивайте бесплатные векторы высокого качества на Freepik | Freepi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9512" y="4509120"/>
            <a:ext cx="720080" cy="432047"/>
          </a:xfrm>
          <a:prstGeom prst="rect">
            <a:avLst/>
          </a:prstGeom>
          <a:noFill/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2" name="Горизонтальный свиток 21"/>
          <p:cNvSpPr/>
          <p:nvPr/>
        </p:nvSpPr>
        <p:spPr>
          <a:xfrm>
            <a:off x="683568" y="4532"/>
            <a:ext cx="7992888" cy="512232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Льготы по налогу на имущество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6084168" y="561774"/>
            <a:ext cx="2915816" cy="486826"/>
            <a:chOff x="0" y="13561"/>
            <a:chExt cx="5688632" cy="373375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0" y="13561"/>
              <a:ext cx="5688632" cy="373375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18228" y="31788"/>
              <a:ext cx="5652178" cy="3369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 rtl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300" b="1" kern="1200" dirty="0" smtClean="0">
                  <a:solidFill>
                    <a:srgbClr val="7030A0"/>
                  </a:solidFill>
                  <a:effectLst/>
                </a:rPr>
                <a:t>Для граждан г. Тольятти</a:t>
              </a:r>
            </a:p>
            <a:p>
              <a:pPr lvl="0" algn="ctr" defTabSz="622300" rtl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300" b="1" dirty="0" smtClean="0">
                  <a:solidFill>
                    <a:srgbClr val="7030A0"/>
                  </a:solidFill>
                </a:rPr>
                <a:t>дополнительные льготы</a:t>
              </a:r>
              <a:endParaRPr lang="ru-RU" sz="1300" b="1" kern="1200" dirty="0">
                <a:solidFill>
                  <a:srgbClr val="7030A0"/>
                </a:solidFill>
                <a:effectLst/>
              </a:endParaRPr>
            </a:p>
          </p:txBody>
        </p:sp>
      </p:grpSp>
      <p:sp>
        <p:nvSpPr>
          <p:cNvPr id="27" name="Плюс 26"/>
          <p:cNvSpPr/>
          <p:nvPr/>
        </p:nvSpPr>
        <p:spPr>
          <a:xfrm>
            <a:off x="5742130" y="692696"/>
            <a:ext cx="288032" cy="288032"/>
          </a:xfrm>
          <a:prstGeom prst="mathPlus">
            <a:avLst>
              <a:gd name="adj1" fmla="val 28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1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1071915302"/>
              </p:ext>
            </p:extLst>
          </p:nvPr>
        </p:nvGraphicFramePr>
        <p:xfrm>
          <a:off x="251520" y="548680"/>
          <a:ext cx="4176464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Горизонтальный свиток 17"/>
          <p:cNvSpPr/>
          <p:nvPr/>
        </p:nvSpPr>
        <p:spPr>
          <a:xfrm>
            <a:off x="611560" y="6021288"/>
            <a:ext cx="7992888" cy="648072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</a:rPr>
              <a:t>Если расчет налога пришел без учета льготы – подайте заявление в налоговый орган (лично, почтой, через МФЦ либо личный кабинет налогоплательщика)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6581001"/>
            <a:ext cx="51845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FF"/>
                </a:solidFill>
              </a:rPr>
              <a:t>Телефон: 8 800 2222222   </a:t>
            </a:r>
            <a:r>
              <a:rPr lang="en-US" sz="1200" b="1" dirty="0">
                <a:solidFill>
                  <a:srgbClr val="0000FF"/>
                </a:solidFill>
              </a:rPr>
              <a:t>www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nalog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gov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ru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512" y="1268760"/>
            <a:ext cx="4392488" cy="3888432"/>
          </a:xfrm>
          <a:prstGeom prst="roundRect">
            <a:avLst>
              <a:gd name="adj" fmla="val 2131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герои СССР и герои РФ, полные кавалеры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ордена Славы; ветераны и инвалиды ВОВ и боевых действий</a:t>
            </a:r>
          </a:p>
          <a:p>
            <a:pPr algn="just"/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лица, подвергшиеся радиации, участники испытаний ядерного оружия (в т.ч. ставшие инвалидами)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инвалиды 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групп, инвалиды с детства,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дети-инвалиды</a:t>
            </a:r>
            <a:r>
              <a:rPr lang="ru-RU" sz="14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 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- пенсионеры всех категорий,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- «предпенсионеры»</a:t>
            </a: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:</a:t>
            </a:r>
            <a:endParaRPr lang="ru-RU" sz="14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(женщины 55 лет, мужчины 60 лет)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- лица, имеющие 3-х и более</a:t>
            </a:r>
          </a:p>
          <a:p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несовершеннолетних детей            </a:t>
            </a:r>
            <a:endParaRPr lang="ru-RU" sz="1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32" name="Picture 8" descr="Знак радиационной безопасности — «Осторожно радиация» в формате png с  прозрачным фоном — Abali.r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2204864"/>
            <a:ext cx="504056" cy="360040"/>
          </a:xfrm>
          <a:prstGeom prst="rect">
            <a:avLst/>
          </a:prstGeom>
          <a:noFill/>
        </p:spPr>
      </p:pic>
      <p:pic>
        <p:nvPicPr>
          <p:cNvPr id="1026" name="Picture 2" descr="Медаль – Бесплатные иконки: спорт и соревнования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1412776"/>
            <a:ext cx="504056" cy="432048"/>
          </a:xfrm>
          <a:prstGeom prst="rect">
            <a:avLst/>
          </a:prstGeom>
          <a:noFill/>
        </p:spPr>
      </p:pic>
      <p:pic>
        <p:nvPicPr>
          <p:cNvPr id="1030" name="Picture 6" descr="Инвалид – Бесплатные иконки: люди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251520" y="2996951"/>
            <a:ext cx="432048" cy="414563"/>
          </a:xfrm>
          <a:prstGeom prst="rect">
            <a:avLst/>
          </a:prstGeom>
          <a:noFill/>
        </p:spPr>
      </p:pic>
      <p:sp>
        <p:nvSpPr>
          <p:cNvPr id="1041" name="AutoShape 17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3" name="AutoShape 19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27"/>
          <p:cNvGrpSpPr/>
          <p:nvPr/>
        </p:nvGrpSpPr>
        <p:grpSpPr>
          <a:xfrm>
            <a:off x="4860033" y="548680"/>
            <a:ext cx="3960439" cy="648072"/>
            <a:chOff x="979588" y="-1459518"/>
            <a:chExt cx="6853835" cy="252972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979588" y="-1459518"/>
              <a:ext cx="6853835" cy="252972"/>
            </a:xfrm>
            <a:prstGeom prst="roundRect">
              <a:avLst>
                <a:gd name="adj" fmla="val 13948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Скругленный прямоугольник 4"/>
            <p:cNvSpPr/>
            <p:nvPr/>
          </p:nvSpPr>
          <p:spPr>
            <a:xfrm>
              <a:off x="1038672" y="-1428710"/>
              <a:ext cx="6735666" cy="1903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 rtl="0">
                <a:spcBef>
                  <a:spcPct val="0"/>
                </a:spcBef>
              </a:pPr>
              <a:endParaRPr lang="ru-RU" sz="14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 defTabSz="711200">
                <a:spcBef>
                  <a:spcPct val="0"/>
                </a:spcBef>
              </a:pPr>
              <a:r>
                <a:rPr lang="ru-RU" sz="1400" b="1" dirty="0">
                  <a:solidFill>
                    <a:srgbClr val="7030A0"/>
                  </a:solidFill>
                </a:rPr>
                <a:t>Для граждан г.Тольятти </a:t>
              </a:r>
            </a:p>
            <a:p>
              <a:pPr lvl="0" algn="ctr" defTabSz="711200" rtl="0">
                <a:spcBef>
                  <a:spcPct val="0"/>
                </a:spcBef>
              </a:pPr>
              <a:r>
                <a:rPr lang="ru-RU" sz="1400" b="1" kern="1200" dirty="0">
                  <a:solidFill>
                    <a:srgbClr val="7030A0"/>
                  </a:solidFill>
                </a:rPr>
                <a:t>дополнительные льгот</a:t>
              </a:r>
              <a:r>
                <a:rPr lang="ru-RU" sz="1400" b="1" kern="1200" dirty="0">
                  <a:solidFill>
                    <a:schemeClr val="accent5">
                      <a:lumMod val="75000"/>
                    </a:schemeClr>
                  </a:solidFill>
                </a:rPr>
                <a:t>ы </a:t>
              </a:r>
            </a:p>
            <a:p>
              <a:pPr lvl="0" algn="ctr" defTabSz="711200" rtl="0">
                <a:spcBef>
                  <a:spcPct val="0"/>
                </a:spcBef>
              </a:pPr>
              <a:endParaRPr lang="ru-RU" sz="1200" b="1" i="1" kern="1200" dirty="0">
                <a:solidFill>
                  <a:srgbClr val="7030A0"/>
                </a:solidFill>
                <a:effectLst/>
              </a:endParaRPr>
            </a:p>
          </p:txBody>
        </p:sp>
      </p:grpSp>
      <p:pic>
        <p:nvPicPr>
          <p:cNvPr id="6150" name="Picture 6" descr="Ancião, casal, idoso, juntos, avó, avô, baby boom, Envelhecimento da  Sociedade Preencher - Melhorar ícone de idosos, png | PNGWi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323528" y="3725769"/>
            <a:ext cx="504056" cy="549841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isometricOffAxis1Right">
              <a:rot lat="1080000" lon="20039998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5" name="Скругленный прямоугольник 24"/>
          <p:cNvSpPr/>
          <p:nvPr/>
        </p:nvSpPr>
        <p:spPr>
          <a:xfrm>
            <a:off x="4716016" y="1268760"/>
            <a:ext cx="4248472" cy="3888432"/>
          </a:xfrm>
          <a:prstGeom prst="roundRect">
            <a:avLst>
              <a:gd name="adj" fmla="val 2368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Освобождены </a:t>
            </a:r>
            <a:r>
              <a:rPr lang="ru-RU" sz="1400" u="sng" dirty="0">
                <a:solidFill>
                  <a:srgbClr val="7030A0"/>
                </a:solidFill>
                <a:cs typeface="Times New Roman" panose="02020603050405020304" pitchFamily="18" charset="0"/>
              </a:rPr>
              <a:t>от уплаты </a:t>
            </a:r>
            <a:r>
              <a:rPr lang="ru-RU" sz="1400" u="sng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налога:</a:t>
            </a:r>
            <a:endParaRPr lang="ru-RU" sz="1400" dirty="0" smtClean="0">
              <a:solidFill>
                <a:schemeClr val="bg1"/>
              </a:solidFill>
              <a:effectLst>
                <a:glow rad="76200">
                  <a:schemeClr val="accent1">
                    <a:alpha val="40000"/>
                  </a:schemeClr>
                </a:glow>
                <a:outerShdw dir="2700000" algn="tl">
                  <a:srgbClr val="000000">
                    <a:alpha val="42000"/>
                  </a:srgbClr>
                </a:outerShdw>
                <a:reflection stA="45000" endPos="65000" dist="381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инвалиды и ветераны ВОВ </a:t>
            </a:r>
            <a:r>
              <a:rPr lang="ru-RU" sz="13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(площадь свыше 6 соток)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buFont typeface="Arial" pitchFamily="34" charset="0"/>
              <a:buChar char="•"/>
            </a:pP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дети-сироты, дети, оставшиеся без попечения родителей</a:t>
            </a:r>
          </a:p>
          <a:p>
            <a:pPr algn="ctr"/>
            <a:r>
              <a:rPr lang="ru-RU" sz="1400" u="sng" dirty="0">
                <a:solidFill>
                  <a:srgbClr val="7030A0"/>
                </a:solidFill>
                <a:cs typeface="Times New Roman" panose="02020603050405020304" pitchFamily="18" charset="0"/>
              </a:rPr>
              <a:t>Освобождены от уплаты налога </a:t>
            </a:r>
            <a:r>
              <a:rPr lang="ru-RU" sz="1400" u="sng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в размере 50%:</a:t>
            </a:r>
            <a:r>
              <a:rPr lang="ru-RU" sz="1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граждане, подвергшиеся политическим репрессиям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многодетные семьи, имеющие 3-х и более детей до достижения страшим ребенком 18 лет или возраста 23 (при обучении) </a:t>
            </a:r>
            <a:r>
              <a:rPr lang="ru-RU" sz="1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(площадь свыше 6 соток)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семьи, воспитывающие детей-инвалидов, детей-сирот, детей, оставшихся без попечения родителей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инвалиды и ветераны боевых действий </a:t>
            </a:r>
            <a:r>
              <a:rPr lang="ru-RU" sz="1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(площадь свыше 6 соток)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малоимущие граждане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пенсионеры </a:t>
            </a:r>
            <a:r>
              <a:rPr lang="ru-RU" sz="1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(площадь свыше 6 соток)</a:t>
            </a:r>
          </a:p>
          <a:p>
            <a:pPr>
              <a:buFont typeface="Arial" pitchFamily="34" charset="0"/>
              <a:buChar char="•"/>
            </a:pP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79512" y="5301208"/>
            <a:ext cx="4392488" cy="720080"/>
          </a:xfrm>
          <a:prstGeom prst="roundRect">
            <a:avLst>
              <a:gd name="adj" fmla="val 14707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льготы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за 1 объект по выбору плательщика</a:t>
            </a:r>
          </a:p>
        </p:txBody>
      </p:sp>
      <p:pic>
        <p:nvPicPr>
          <p:cNvPr id="21506" name="Picture 2" descr="Многодетная семья - векторные изображения, Многодетная семья картинки |  Depositphotos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1520" y="4480818"/>
            <a:ext cx="576064" cy="531938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</p:pic>
      <p:sp>
        <p:nvSpPr>
          <p:cNvPr id="22" name="Плюс 21"/>
          <p:cNvSpPr/>
          <p:nvPr/>
        </p:nvSpPr>
        <p:spPr>
          <a:xfrm>
            <a:off x="4499992" y="692696"/>
            <a:ext cx="288032" cy="288032"/>
          </a:xfrm>
          <a:prstGeom prst="mathPlus">
            <a:avLst>
              <a:gd name="adj1" fmla="val 28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716016" y="5301208"/>
            <a:ext cx="4248472" cy="720080"/>
          </a:xfrm>
          <a:prstGeom prst="roundRect">
            <a:avLst>
              <a:gd name="adj" fmla="val 13195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льготы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за 1 объект каждого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фонд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ЛПХ,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садоводство,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огородничество)</a:t>
            </a:r>
          </a:p>
        </p:txBody>
      </p:sp>
      <p:pic>
        <p:nvPicPr>
          <p:cNvPr id="21" name="Picture 2" descr="Дети — Открытый бюджет Московской области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56376" y="4365104"/>
            <a:ext cx="1008112" cy="741575"/>
          </a:xfrm>
          <a:prstGeom prst="rect">
            <a:avLst/>
          </a:prstGeom>
          <a:noFill/>
        </p:spPr>
      </p:pic>
      <p:sp>
        <p:nvSpPr>
          <p:cNvPr id="26" name="Горизонтальный свиток 25"/>
          <p:cNvSpPr/>
          <p:nvPr/>
        </p:nvSpPr>
        <p:spPr>
          <a:xfrm>
            <a:off x="683568" y="4532"/>
            <a:ext cx="7992888" cy="512232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Льготы по земельному налогу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01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2695535876"/>
              </p:ext>
            </p:extLst>
          </p:nvPr>
        </p:nvGraphicFramePr>
        <p:xfrm>
          <a:off x="179512" y="651914"/>
          <a:ext cx="8712968" cy="258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Горизонтальный свиток 17"/>
          <p:cNvSpPr/>
          <p:nvPr/>
        </p:nvSpPr>
        <p:spPr>
          <a:xfrm>
            <a:off x="611560" y="5808449"/>
            <a:ext cx="7992888" cy="792088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</a:rPr>
              <a:t>Если расчет налога пришел без учета льготы – подайте заявление в налоговый орган (лично, почтой, через МФЦ либо личный кабинет налогоплательщика)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6581001"/>
            <a:ext cx="51845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FF"/>
                </a:solidFill>
              </a:rPr>
              <a:t>Телефон: 8 800 2222222   </a:t>
            </a:r>
            <a:r>
              <a:rPr lang="en-US" sz="1200" b="1" dirty="0">
                <a:solidFill>
                  <a:srgbClr val="0000FF"/>
                </a:solidFill>
              </a:rPr>
              <a:t>www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nalog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gov</a:t>
            </a:r>
            <a:r>
              <a:rPr lang="ru-RU" sz="1200" b="1" dirty="0">
                <a:solidFill>
                  <a:srgbClr val="0000FF"/>
                </a:solidFill>
              </a:rPr>
              <a:t>.</a:t>
            </a:r>
            <a:r>
              <a:rPr lang="en-US" sz="1200" b="1" dirty="0" err="1">
                <a:solidFill>
                  <a:srgbClr val="0000FF"/>
                </a:solidFill>
              </a:rPr>
              <a:t>ru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512" y="982492"/>
            <a:ext cx="8712968" cy="3240360"/>
          </a:xfrm>
          <a:prstGeom prst="roundRect">
            <a:avLst>
              <a:gd name="adj" fmla="val 2417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1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Освобождены от уплаты налога в размере 50%</a:t>
            </a:r>
            <a:r>
              <a:rPr lang="en-US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ru-RU" sz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- пенсионеры всех категорий, «предпенсионеры» (женщины 55 лет, мужчины 60 лет)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     </a:t>
            </a:r>
            <a:endParaRPr lang="ru-RU" sz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Освобождены от уплаты налога </a:t>
            </a:r>
            <a:r>
              <a:rPr lang="en-US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ветераны ВОВ и боевых действий (члены семей, погибших (умерших) ветеранов, инвалидов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войны), герои СССР, РФ, Соц.труда, лица награжденные орденом Славы трех степеней, орденом Мужества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лица, подвергшиеся радиации, участники в испытаний ядерного оружия         </a:t>
            </a:r>
            <a:endParaRPr lang="ru-RU" sz="1200" dirty="0">
              <a:solidFill>
                <a:schemeClr val="bg1"/>
              </a:solidFill>
            </a:endParaRPr>
          </a:p>
          <a:p>
            <a:endParaRPr lang="ru-RU" sz="1200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               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инвалиды всех категорий, родители </a:t>
            </a:r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(опекуны, попечители)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  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cs typeface="Times New Roman" panose="02020603050405020304" pitchFamily="18" charset="0"/>
              </a:rPr>
              <a:t>                 -  один из родителей (опекунов, попечителей, приемных в многодетной семье</a:t>
            </a:r>
          </a:p>
          <a:p>
            <a:pPr algn="just"/>
            <a:endParaRPr lang="ru-RU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 лица, принимающие (принимавшие) участие в СВО, выполняющие задачи на территориях Украины, ДНР, ЛНР,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Запорожской и Херсонской областей и приграничных к ним территориях РФ в районе проведения СВО;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супруга (супруг) из числа указанных лиц     </a:t>
            </a:r>
          </a:p>
          <a:p>
            <a:endParaRPr lang="ru-RU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32" name="Picture 8" descr="Знак радиационной безопасности — «Осторожно радиация» в формате png с  прозрачным фоном — Abali.r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3528" y="2132856"/>
            <a:ext cx="432048" cy="370327"/>
          </a:xfrm>
          <a:prstGeom prst="rect">
            <a:avLst/>
          </a:prstGeom>
          <a:noFill/>
        </p:spPr>
      </p:pic>
      <p:pic>
        <p:nvPicPr>
          <p:cNvPr id="1026" name="Picture 2" descr="Медаль – Бесплатные иконки: спорт и соревнования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1556792"/>
            <a:ext cx="504056" cy="504056"/>
          </a:xfrm>
          <a:prstGeom prst="rect">
            <a:avLst/>
          </a:prstGeom>
          <a:noFill/>
        </p:spPr>
      </p:pic>
      <p:pic>
        <p:nvPicPr>
          <p:cNvPr id="1030" name="Picture 6" descr="Инвалид – Бесплатные иконки: люди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323528" y="2564904"/>
            <a:ext cx="432048" cy="360040"/>
          </a:xfrm>
          <a:prstGeom prst="rect">
            <a:avLst/>
          </a:prstGeom>
          <a:noFill/>
        </p:spPr>
      </p:pic>
      <p:sp>
        <p:nvSpPr>
          <p:cNvPr id="1041" name="AutoShape 17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3" name="AutoShape 19" descr="Льготы для насел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0" name="Picture 6" descr="Ancião, casal, idoso, juntos, avó, avô, baby boom, Envelhecimento da  Sociedade Preencher - Melhorar ícone de idosos, png | PNGWi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323528" y="1124744"/>
            <a:ext cx="504056" cy="36004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isometricOffAxis1Righ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6154" name="Picture 10" descr="Armee Soldaten Einheit Mit Gewehren Im Dienst über Myanmar Flagge Vektor  Illustration. Kriegskrise Nach Militärputsch. Vektor Abbildung -  Illustration von feuerwaffen, arme: 215648512, Desfrute da emoção das  apostas com a fortuna de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1520" y="3501008"/>
            <a:ext cx="720080" cy="507241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B/>
          </a:sp3d>
        </p:spPr>
      </p:pic>
      <p:sp>
        <p:nvSpPr>
          <p:cNvPr id="22" name="Скругленный прямоугольник 21"/>
          <p:cNvSpPr/>
          <p:nvPr/>
        </p:nvSpPr>
        <p:spPr>
          <a:xfrm>
            <a:off x="179512" y="4345568"/>
            <a:ext cx="8712968" cy="576064"/>
          </a:xfrm>
          <a:prstGeom prst="roundRect">
            <a:avLst>
              <a:gd name="adj" fmla="val 14707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льготы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за 1 одно транспортное средство каждой категории </a:t>
            </a:r>
          </a:p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(автомобиль, мотоцикл, автобус, катер, другое самоходное средство) </a:t>
            </a:r>
          </a:p>
        </p:txBody>
      </p:sp>
      <p:pic>
        <p:nvPicPr>
          <p:cNvPr id="24" name="Picture 2" descr="Многодетная семья - векторные изображения, Многодетная семья картинки |  Depositphoto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536" y="3068960"/>
            <a:ext cx="394892" cy="33815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</p:pic>
      <p:sp>
        <p:nvSpPr>
          <p:cNvPr id="17" name="Скругленный прямоугольник 16"/>
          <p:cNvSpPr/>
          <p:nvPr/>
        </p:nvSpPr>
        <p:spPr>
          <a:xfrm>
            <a:off x="1187624" y="5110852"/>
            <a:ext cx="6624736" cy="603448"/>
          </a:xfrm>
          <a:prstGeom prst="roundRect">
            <a:avLst>
              <a:gd name="adj" fmla="val 19489"/>
            </a:avLst>
          </a:prstGeom>
          <a:solidFill>
            <a:schemeClr val="bg2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транспортные средства только на природном газе освобождены от налога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Горизонтальный свиток 19"/>
          <p:cNvSpPr/>
          <p:nvPr/>
        </p:nvSpPr>
        <p:spPr>
          <a:xfrm>
            <a:off x="611560" y="45533"/>
            <a:ext cx="7992888" cy="512232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Льготы по транспортному налогу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010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2180</TotalTime>
  <Words>782</Words>
  <Application>Microsoft Office PowerPoint</Application>
  <PresentationFormat>Экран (4:3)</PresentationFormat>
  <Paragraphs>97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mib</dc:creator>
  <cp:lastModifiedBy>Беглова Оксана  Александровна</cp:lastModifiedBy>
  <cp:revision>401</cp:revision>
  <cp:lastPrinted>2025-05-22T12:16:10Z</cp:lastPrinted>
  <dcterms:created xsi:type="dcterms:W3CDTF">2022-12-05T04:31:41Z</dcterms:created>
  <dcterms:modified xsi:type="dcterms:W3CDTF">2025-05-26T10:28:34Z</dcterms:modified>
</cp:coreProperties>
</file>